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81" r:id="rId29"/>
    <p:sldId id="28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2" autoAdjust="0"/>
    <p:restoredTop sz="9461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D0CE1-F8B0-43EF-B20C-20782E9C8DF8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39278-FDC5-4FB7-976A-8EF2CB6CBF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8D4CF5-F868-4EA0-BDD2-F06646588FFB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114CB-B36D-4C97-8271-19A02F0EB9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4A2F2-87A8-494B-B674-96CCEE84DDF3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4FEDC-266E-4B61-85D4-6C69A658D3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A16D3-0CD4-4CD5-935C-81D10024EB3F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059CE-CE3D-43D4-90E9-4597EBEDCB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DB22F5-70AF-48F3-A3EA-842BEDB7D1B8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F28A8-C9E1-4AEC-8CE3-540985D1DF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356AC9-0CAC-4A92-ADC8-DE9605B23205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24D6D-89A4-48DB-A96B-5ADC940172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D2E770-CDE7-4AE7-908C-FA4A34B28A3B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1696-98BE-45DF-94E6-D8AB0D6BE6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3FAAF-B82C-4384-9B17-656A9E0512AF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47542-6C5D-4E31-88A6-F182B29B6D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E38E7-A40C-4F14-9E3A-EE623A60232F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B10044-671C-44A0-B003-FDE864E321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560D6A-A48B-4576-8525-4DC09AA62249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30B18-B0DB-4DBC-8895-F34976C02D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89B1AB-3B49-4950-BD39-FE234B2E3286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37C8E10-CDA1-4F49-A973-4A7F07D2EA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A80D557-CD91-4B2A-8580-F7D3010B8ABA}" type="datetimeFigureOut">
              <a:rPr lang="ru-RU" smtClean="0"/>
              <a:pPr>
                <a:defRPr/>
              </a:pPr>
              <a:t>14.12.2017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255A4AB-3343-4690-9B78-327C37B12A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0034" y="1000108"/>
            <a:ext cx="7854696" cy="5143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</a:rPr>
              <a:t>«Роль предметно-развивающей среды в формировании речи дошкольников»</a:t>
            </a:r>
          </a:p>
          <a:p>
            <a:pPr algn="ctr"/>
            <a:endParaRPr lang="ru-RU" sz="4000" dirty="0" smtClean="0">
              <a:solidFill>
                <a:schemeClr val="bg1"/>
              </a:solidFill>
            </a:endParaRPr>
          </a:p>
          <a:p>
            <a:pPr algn="l"/>
            <a:r>
              <a:rPr lang="ru-RU" sz="3200" i="1" dirty="0" smtClean="0">
                <a:solidFill>
                  <a:schemeClr val="bg1"/>
                </a:solidFill>
              </a:rPr>
              <a:t>                                «В пустых стенах </a:t>
            </a:r>
          </a:p>
          <a:p>
            <a:r>
              <a:rPr lang="ru-RU" sz="3200" i="1" dirty="0" smtClean="0">
                <a:solidFill>
                  <a:schemeClr val="bg1"/>
                </a:solidFill>
              </a:rPr>
              <a:t>ребенок не заговорит…»</a:t>
            </a:r>
          </a:p>
          <a:p>
            <a:r>
              <a:rPr lang="ru-RU" sz="3200" i="1" dirty="0" smtClean="0">
                <a:solidFill>
                  <a:schemeClr val="bg1"/>
                </a:solidFill>
              </a:rPr>
              <a:t>Е.И. Тихеева</a:t>
            </a:r>
          </a:p>
          <a:p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6286938"/>
            <a:ext cx="7772400" cy="5710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«</a:t>
            </a:r>
            <a:r>
              <a:rPr lang="ru-RU" b="1" i="1" dirty="0" err="1" smtClean="0">
                <a:solidFill>
                  <a:schemeClr val="bg1"/>
                </a:solidFill>
              </a:rPr>
              <a:t>Книжкина</a:t>
            </a:r>
            <a:r>
              <a:rPr lang="ru-RU" b="1" i="1" dirty="0" smtClean="0">
                <a:solidFill>
                  <a:schemeClr val="bg1"/>
                </a:solidFill>
              </a:rPr>
              <a:t> больница»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онтрольные другим\Никулова\2017\Презентация разв.среда и речь\фото среда\DSCN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4381499" cy="3286124"/>
          </a:xfrm>
          <a:prstGeom prst="rect">
            <a:avLst/>
          </a:prstGeom>
          <a:noFill/>
        </p:spPr>
      </p:pic>
      <p:pic>
        <p:nvPicPr>
          <p:cNvPr id="5123" name="Picture 3" descr="D:\Контрольные другим\Никулова\2017\Презентация разв.среда и речь\фото среда\DSCN0408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382400" cy="32868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06" y="0"/>
            <a:ext cx="4500594" cy="128586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пожарной безопасности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5072074"/>
            <a:ext cx="3714776" cy="178592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Чтоб по улице гулять,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Нужно правила нам знать,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Как пройти дорогу скоро 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По сигналу светофора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4500594" cy="12858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Уголок дорожного движения</a:t>
            </a:r>
            <a:endParaRPr kumimoji="0" lang="ru-RU" sz="3600" b="1" i="1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D:\Контрольные другим\Никулова\2017\Презентация разв.среда и речь\фото среда\DSCN08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762533" cy="3571900"/>
          </a:xfrm>
          <a:prstGeom prst="rect">
            <a:avLst/>
          </a:prstGeom>
          <a:noFill/>
        </p:spPr>
      </p:pic>
      <p:pic>
        <p:nvPicPr>
          <p:cNvPr id="6147" name="Picture 3" descr="D:\Контрольные другим\Никулова\2017\Презентация разв.среда и речь\фото среда\DSCN07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57298"/>
            <a:ext cx="3428992" cy="4571989"/>
          </a:xfrm>
          <a:prstGeom prst="rect">
            <a:avLst/>
          </a:prstGeom>
          <a:noFill/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4286248" y="5857892"/>
            <a:ext cx="5143504" cy="1000108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Чтобы никогда в беду не попадать,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200" i="1" dirty="0" smtClean="0">
                <a:solidFill>
                  <a:schemeClr val="bg1"/>
                </a:solidFill>
                <a:latin typeface="+mn-lt"/>
              </a:rPr>
              <a:t>Правила специальные нужно соблюдать</a:t>
            </a:r>
            <a:endParaRPr kumimoji="0" lang="ru-RU" sz="2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познания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60" y="5214950"/>
            <a:ext cx="4214842" cy="16430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Да, путь познания не гладок,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Но знаем мы со школьных лет: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Загадок больше, чем отгадок,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поискам предела нет!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Контрольные другим\Никулова\2017\Презентация разв.среда и речь\фото среда\DSCN0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642918"/>
            <a:ext cx="6096043" cy="457203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71868" cy="1142984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детского творчества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72132" y="0"/>
            <a:ext cx="3571868" cy="1142984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Музыкальный уголок</a:t>
            </a:r>
            <a:endParaRPr kumimoji="0" lang="ru-RU" sz="3600" b="1" i="1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14612" y="2786058"/>
            <a:ext cx="3571868" cy="642942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Уголок уединения</a:t>
            </a:r>
            <a:endParaRPr kumimoji="0" lang="ru-RU" sz="3600" b="1" i="1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Контрольные другим\Никулова\2017\Презентация разв.среда и речь\фото среда\IMG_8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2714612" cy="3619483"/>
          </a:xfrm>
          <a:prstGeom prst="rect">
            <a:avLst/>
          </a:prstGeom>
          <a:noFill/>
        </p:spPr>
      </p:pic>
      <p:pic>
        <p:nvPicPr>
          <p:cNvPr id="1028" name="Picture 4" descr="D:\Контрольные другим\Никулова\2017\Презентация разв.среда и речь\фото среда\IMG_8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786190"/>
            <a:ext cx="4095746" cy="3071810"/>
          </a:xfrm>
          <a:prstGeom prst="rect">
            <a:avLst/>
          </a:prstGeom>
          <a:noFill/>
        </p:spPr>
      </p:pic>
      <p:pic>
        <p:nvPicPr>
          <p:cNvPr id="1027" name="Picture 3" descr="D:\Контрольные другим\Никулова\2017\Презентация разв.среда и речь\фото среда\IMG_8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214421"/>
            <a:ext cx="2713500" cy="361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Контрольные другим\Никулова\2017\Презентация разв.среда и речь\фото среда\DSCN1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689701"/>
            <a:ext cx="2376225" cy="31682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речевой активности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Контрольные другим\Никулова\2017\Презентация разв.среда и речь\фото среда\DSCN1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642918"/>
            <a:ext cx="3905277" cy="2928958"/>
          </a:xfrm>
          <a:prstGeom prst="rect">
            <a:avLst/>
          </a:prstGeom>
          <a:noFill/>
        </p:spPr>
      </p:pic>
      <p:pic>
        <p:nvPicPr>
          <p:cNvPr id="2051" name="Picture 3" descr="D:\Контрольные другим\Никулова\2017\Презентация разв.среда и речь\фото среда\DSCN1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14"/>
            <a:ext cx="2518190" cy="3357586"/>
          </a:xfrm>
          <a:prstGeom prst="rect">
            <a:avLst/>
          </a:prstGeom>
          <a:noFill/>
        </p:spPr>
      </p:pic>
      <p:pic>
        <p:nvPicPr>
          <p:cNvPr id="2052" name="Picture 4" descr="D:\Контрольные другим\Никулова\2017\Презентация разв.среда и речь\фото среда\DSCN17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71876"/>
            <a:ext cx="2464593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4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4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технологии</a:t>
            </a: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6286938"/>
            <a:ext cx="7772400" cy="571062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«Раз-два-три, лети!»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714356"/>
            <a:ext cx="7772400" cy="60753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Дыхательная гимнастика</a:t>
            </a:r>
            <a:endParaRPr kumimoji="0" lang="ru-RU" sz="3600" i="1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D:\Контрольные другим\Никулова\2017\Презентация разв.среда и речь\фото среда\DSCN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28736"/>
            <a:ext cx="3734399" cy="2800800"/>
          </a:xfrm>
          <a:prstGeom prst="rect">
            <a:avLst/>
          </a:prstGeom>
          <a:noFill/>
        </p:spPr>
      </p:pic>
      <p:pic>
        <p:nvPicPr>
          <p:cNvPr id="3075" name="Picture 3" descr="D:\Контрольные другим\Никулова\2017\Презентация разв.среда и речь\фото среда\DSCN1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3848" y="1428736"/>
            <a:ext cx="4020152" cy="3015114"/>
          </a:xfrm>
          <a:prstGeom prst="rect">
            <a:avLst/>
          </a:prstGeom>
          <a:noFill/>
        </p:spPr>
      </p:pic>
      <p:pic>
        <p:nvPicPr>
          <p:cNvPr id="3076" name="Picture 4" descr="D:\Контрольные другим\Никулова\2017\Презентация разв.среда и речь\фото среда\DSCN1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429000"/>
            <a:ext cx="3733792" cy="280034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388" y="3357562"/>
            <a:ext cx="1714512" cy="571062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«Ветерок»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785786" y="3357562"/>
            <a:ext cx="1714512" cy="57106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«Пузырьки» 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071802" y="6286938"/>
            <a:ext cx="2714644" cy="571062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«Паровозик Чух-чух» 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:\Контрольные другим\Никулова\2017\Презентация разв.среда и речь\фото среда\DSCN0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3832264" cy="2874978"/>
          </a:xfrm>
          <a:prstGeom prst="rect">
            <a:avLst/>
          </a:prstGeom>
          <a:noFill/>
        </p:spPr>
      </p:pic>
      <p:pic>
        <p:nvPicPr>
          <p:cNvPr id="1027" name="Picture 3" descr="D:\Контрольные другим\Никулова\2017\Презентация разв.среда и речь\фото среда\DSCN1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5"/>
            <a:ext cx="3835199" cy="2876400"/>
          </a:xfrm>
          <a:prstGeom prst="rect">
            <a:avLst/>
          </a:prstGeom>
          <a:noFill/>
        </p:spPr>
      </p:pic>
      <p:pic>
        <p:nvPicPr>
          <p:cNvPr id="1028" name="Picture 4" descr="D:\Контрольные другим\Никулова\2017\Презентация разв.среда и речь\фото среда\DSCN1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357562"/>
            <a:ext cx="3835199" cy="28764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Игры для развития мелкой моторики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29322" y="6000768"/>
            <a:ext cx="1643074" cy="571062"/>
          </a:xfrm>
        </p:spPr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«Капуста»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910" y="785794"/>
            <a:ext cx="7772400" cy="60753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Пальчиковые игры</a:t>
            </a:r>
            <a:endParaRPr kumimoji="0" lang="ru-RU" sz="3600" i="1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1000100" y="5214950"/>
            <a:ext cx="1643074" cy="57106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«Лодочка» 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D:\Контрольные другим\Никулова\2017\Презентация разв.среда и речь\фото среда\DSCN1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5"/>
            <a:ext cx="4572031" cy="3429024"/>
          </a:xfrm>
          <a:prstGeom prst="rect">
            <a:avLst/>
          </a:prstGeom>
          <a:noFill/>
        </p:spPr>
      </p:pic>
      <p:pic>
        <p:nvPicPr>
          <p:cNvPr id="2051" name="Picture 3" descr="D:\Контрольные другим\Никулова\2017\Презентация разв.среда и речь\фото среда\DSCN18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68" y="2428868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0364" y="2500306"/>
            <a:ext cx="2928958" cy="857232"/>
          </a:xfrm>
        </p:spPr>
        <p:txBody>
          <a:bodyPr>
            <a:normAutofit fontScale="92500"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Игра «Найди игрушку»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(ведерки с крупами)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0" y="4714884"/>
            <a:ext cx="2857488" cy="500066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«Веселые</a:t>
            </a:r>
            <a:r>
              <a:rPr kumimoji="0" lang="ru-RU" sz="20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резиночки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357422" y="5643578"/>
            <a:ext cx="4143404" cy="857256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Игра «Золушка»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(сортировка мелких</a:t>
            </a:r>
            <a:r>
              <a:rPr kumimoji="0" lang="ru-RU" sz="22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предметов)</a:t>
            </a:r>
            <a:endParaRPr kumimoji="0" lang="ru-RU" sz="2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786578" y="5429264"/>
            <a:ext cx="1857388" cy="57106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Моталочки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D:\Контрольные другим\Никулова\2017\Презентация разв.среда и речь\фото среда\DSCN1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2880000" cy="2160000"/>
          </a:xfrm>
          <a:prstGeom prst="rect">
            <a:avLst/>
          </a:prstGeom>
          <a:noFill/>
        </p:spPr>
      </p:pic>
      <p:pic>
        <p:nvPicPr>
          <p:cNvPr id="3075" name="Picture 3" descr="D:\Контрольные другим\Никулова\2017\Презентация разв.среда и речь\фото среда\DSCN1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500306"/>
            <a:ext cx="2880001" cy="2160000"/>
          </a:xfrm>
          <a:prstGeom prst="rect">
            <a:avLst/>
          </a:prstGeom>
          <a:noFill/>
        </p:spPr>
      </p:pic>
      <p:pic>
        <p:nvPicPr>
          <p:cNvPr id="3076" name="Picture 4" descr="D:\Контрольные другим\Никулова\2017\Презентация разв.среда и речь\фото среда\DSCN1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85728"/>
            <a:ext cx="2880000" cy="2160000"/>
          </a:xfrm>
          <a:prstGeom prst="rect">
            <a:avLst/>
          </a:prstGeom>
          <a:noFill/>
        </p:spPr>
      </p:pic>
      <p:pic>
        <p:nvPicPr>
          <p:cNvPr id="3077" name="Picture 5" descr="D:\Контрольные другим\Никулова\2017\Презентация разв.среда и речь\фото среда\DSCN1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879999" cy="2160000"/>
          </a:xfrm>
          <a:prstGeom prst="rect">
            <a:avLst/>
          </a:prstGeom>
          <a:noFill/>
        </p:spPr>
      </p:pic>
      <p:pic>
        <p:nvPicPr>
          <p:cNvPr id="3078" name="Picture 6" descr="D:\Контрольные другим\Никулова\2017\Презентация разв.среда и речь\фото среда\DSCN1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4000" y="928670"/>
            <a:ext cx="2880000" cy="2160000"/>
          </a:xfrm>
          <a:prstGeom prst="rect">
            <a:avLst/>
          </a:prstGeom>
          <a:noFill/>
        </p:spPr>
      </p:pic>
      <p:pic>
        <p:nvPicPr>
          <p:cNvPr id="3079" name="Picture 7" descr="D:\Контрольные другим\Никулова\2017\Презентация разв.среда и речь\фото среда\DSCN1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4001" y="3143248"/>
            <a:ext cx="2879999" cy="216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Массаж ладошек</a:t>
            </a:r>
            <a:endParaRPr lang="ru-RU" sz="3600" b="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Контрольные другим\Никулова\2017\Презентация разв.среда и речь\фото среда\DSCN1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00108"/>
            <a:ext cx="7239050" cy="54292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42918"/>
            <a:ext cx="7772400" cy="585791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ru-RU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век – </a:t>
            </a:r>
            <a:r>
              <a:rPr lang="ru-RU" sz="3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r>
              <a:rPr lang="ru-RU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компьютерных технологий. У детей казалось бы есть все для их развития: компьютер, телевизор, телефон… Но почему-то все больше и больше встречается детей с речевыми нарушениями. Проблема речевого развития детей дошкольного возраста на сегодняшний день очень актуальна, так как процент дошкольников с различными речевыми нарушениями остается стабильно высоким. Большинство поступающих в школу детей не владеют навыками связной речи в достаточном объёме. Ребёнок – дошкольник, обладающий хорошей речью – явление очень редкое. В речи детей существуют множество проблем: односложная, состоящая лишь из простых предложений речь; недостаточный словарный запас; бедная диалогическая речь; неспособность выстроить монолог; отсутствие навыков культуры речи; плохая дикция и др.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Фонематическая зарядка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6286938"/>
            <a:ext cx="7772400" cy="57106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chemeClr val="bg1"/>
                </a:solidFill>
              </a:rPr>
              <a:t>Паровозик «</a:t>
            </a:r>
            <a:r>
              <a:rPr lang="ru-RU" sz="3200" i="1" dirty="0" err="1" smtClean="0">
                <a:solidFill>
                  <a:schemeClr val="bg1"/>
                </a:solidFill>
              </a:rPr>
              <a:t>Звукарик</a:t>
            </a:r>
            <a:r>
              <a:rPr lang="ru-RU" sz="3200" i="1" dirty="0" smtClean="0">
                <a:solidFill>
                  <a:schemeClr val="bg1"/>
                </a:solidFill>
              </a:rPr>
              <a:t>»</a:t>
            </a:r>
            <a:endParaRPr lang="ru-RU" sz="3200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онтрольные другим\Никулова\2017\Презентация разв.среда и речь\фото среда\DSCN18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3599999" cy="2700000"/>
          </a:xfrm>
          <a:prstGeom prst="rect">
            <a:avLst/>
          </a:prstGeom>
          <a:noFill/>
        </p:spPr>
      </p:pic>
      <p:pic>
        <p:nvPicPr>
          <p:cNvPr id="5123" name="Picture 3" descr="D:\Контрольные другим\Никулова\2017\Презентация разв.среда и речь\фото среда\DSCN1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714356"/>
            <a:ext cx="3599999" cy="2700000"/>
          </a:xfrm>
          <a:prstGeom prst="rect">
            <a:avLst/>
          </a:prstGeom>
          <a:noFill/>
        </p:spPr>
      </p:pic>
      <p:pic>
        <p:nvPicPr>
          <p:cNvPr id="5124" name="Picture 4" descr="D:\Контрольные другим\Никулова\2017\Презентация разв.среда и речь\фото среда\DSCN1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43314"/>
            <a:ext cx="3600000" cy="2700000"/>
          </a:xfrm>
          <a:prstGeom prst="rect">
            <a:avLst/>
          </a:prstGeom>
          <a:noFill/>
        </p:spPr>
      </p:pic>
      <p:pic>
        <p:nvPicPr>
          <p:cNvPr id="5125" name="Picture 5" descr="D:\Контрольные другим\Никулова\2017\Презентация разв.среда и речь\фото среда\DSCN18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36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«</a:t>
            </a:r>
            <a:r>
              <a:rPr lang="ru-RU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Книжкин</a:t>
            </a: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дом»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4286256"/>
            <a:ext cx="3714776" cy="200026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Хорошая книга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Мой спутник, мой друг,-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 тобой интересней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Бывает досуг!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Контрольные другим\Никулова\2017\Презентация разв.среда и речь\фото среда\DSCN0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686299" cy="3514724"/>
          </a:xfrm>
          <a:prstGeom prst="rect">
            <a:avLst/>
          </a:prstGeom>
          <a:noFill/>
        </p:spPr>
      </p:pic>
      <p:pic>
        <p:nvPicPr>
          <p:cNvPr id="6147" name="Picture 3" descr="D:\Контрольные другим\Никулова\2017\Презентация разв.среда и речь\фото среда\DSCN05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2" y="2857496"/>
            <a:ext cx="4591048" cy="344328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«Вас в сказку добрую зовем»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286388"/>
            <a:ext cx="3286148" cy="9286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«Волк и семеро козлят»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(настольные театры)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429388" y="5143512"/>
            <a:ext cx="2714612" cy="857256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Сказка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«Три поросенка»</a:t>
            </a:r>
          </a:p>
        </p:txBody>
      </p:sp>
      <p:pic>
        <p:nvPicPr>
          <p:cNvPr id="7170" name="Picture 2" descr="D:\Контрольные другим\Никулова\2017\Презентация разв.среда и речь\фото среда\DSCN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2639999" cy="1980000"/>
          </a:xfrm>
          <a:prstGeom prst="rect">
            <a:avLst/>
          </a:prstGeom>
          <a:noFill/>
        </p:spPr>
      </p:pic>
      <p:pic>
        <p:nvPicPr>
          <p:cNvPr id="7171" name="Picture 3" descr="D:\Контрольные другим\Никулова\2017\Презентация разв.среда и речь\фото среда\DSCN0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2640000" cy="1980000"/>
          </a:xfrm>
          <a:prstGeom prst="rect">
            <a:avLst/>
          </a:prstGeom>
          <a:noFill/>
        </p:spPr>
      </p:pic>
      <p:pic>
        <p:nvPicPr>
          <p:cNvPr id="7172" name="Picture 4" descr="D:\Контрольные другим\Никулова\2017\Презентация разв.среда и речь\фото среда\DSCN0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928670"/>
            <a:ext cx="2639999" cy="1980000"/>
          </a:xfrm>
          <a:prstGeom prst="rect">
            <a:avLst/>
          </a:prstGeom>
          <a:noFill/>
        </p:spPr>
      </p:pic>
      <p:pic>
        <p:nvPicPr>
          <p:cNvPr id="7173" name="Picture 5" descr="D:\Контрольные другим\Никулова\2017\Презентация разв.среда и речь\фото среда\DSCN0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00372"/>
            <a:ext cx="2638409" cy="1978807"/>
          </a:xfrm>
          <a:prstGeom prst="rect">
            <a:avLst/>
          </a:prstGeom>
          <a:noFill/>
        </p:spPr>
      </p:pic>
      <p:pic>
        <p:nvPicPr>
          <p:cNvPr id="7174" name="Picture 6" descr="D:\Контрольные другим\Никулова\2017\Презентация разв.среда и речь\фото среда\DSCN1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857628"/>
            <a:ext cx="2640000" cy="1980000"/>
          </a:xfrm>
          <a:prstGeom prst="rect">
            <a:avLst/>
          </a:prstGeom>
          <a:noFill/>
        </p:spPr>
      </p:pic>
      <p:pic>
        <p:nvPicPr>
          <p:cNvPr id="7175" name="Picture 7" descr="D:\Контрольные другим\Никулова\2017\Презентация разв.среда и речь\фото среда\DSCN04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071546"/>
            <a:ext cx="3048020" cy="2286016"/>
          </a:xfrm>
          <a:prstGeom prst="rect">
            <a:avLst/>
          </a:prstGeom>
          <a:noFill/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3071802" y="6143644"/>
            <a:ext cx="3429024" cy="428628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Театр платковый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28586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Театрализованное развлечение</a:t>
            </a:r>
            <a:b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«Айболит»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Контрольные другим\Никулова\2017\Презентация разв.среда и речь\фото среда\IMG_0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357298"/>
            <a:ext cx="4416000" cy="3312000"/>
          </a:xfrm>
          <a:prstGeom prst="rect">
            <a:avLst/>
          </a:prstGeom>
          <a:noFill/>
        </p:spPr>
      </p:pic>
      <p:pic>
        <p:nvPicPr>
          <p:cNvPr id="8195" name="Picture 3" descr="D:\Контрольные другим\Никулова\2017\Презентация разв.среда и речь\фото среда\IMG_06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714619"/>
            <a:ext cx="4416000" cy="3312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28586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Театрально-костюмированный показ</a:t>
            </a:r>
            <a:b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«Гуси-лебеди»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Контрольные другим\Никулова\2017\Презентация разв.среда и речь\фото среда\SAM_1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285860"/>
            <a:ext cx="3643338" cy="2732504"/>
          </a:xfrm>
          <a:prstGeom prst="rect">
            <a:avLst/>
          </a:prstGeom>
          <a:noFill/>
        </p:spPr>
      </p:pic>
      <p:pic>
        <p:nvPicPr>
          <p:cNvPr id="9219" name="Picture 3" descr="D:\Контрольные другим\Никулова\2017\Презентация разв.среда и речь\фото среда\SAM_1358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4071948" cy="5429264"/>
          </a:xfrm>
          <a:prstGeom prst="rect">
            <a:avLst/>
          </a:prstGeom>
          <a:noFill/>
        </p:spPr>
      </p:pic>
      <p:pic>
        <p:nvPicPr>
          <p:cNvPr id="9220" name="Picture 4" descr="D:\Контрольные другим\Никулова\2017\Презентация разв.среда и речь\фото среда\SAM_1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3714743" cy="278605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000372"/>
            <a:ext cx="2786082" cy="500066"/>
          </a:xfrm>
        </p:spPr>
        <p:txBody>
          <a:bodyPr>
            <a:normAutofit fontScale="92500"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«Кто чем питается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428992" y="3000372"/>
            <a:ext cx="2214578" cy="500066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Чей домик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6786578" y="3000372"/>
            <a:ext cx="1857388" cy="500066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«Лото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0" y="6000768"/>
            <a:ext cx="2786082" cy="500066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«Игра слов» (</a:t>
            </a:r>
            <a:r>
              <a:rPr kumimoji="0" lang="ru-RU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пазлы</a:t>
            </a: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3786182" y="6000768"/>
            <a:ext cx="2000264" cy="500066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Лэпбук</a:t>
            </a: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«Весна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6357918" y="6357934"/>
            <a:ext cx="2786082" cy="500066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Игрушка «Буратино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D:\Контрольные другим\Никулова\2017\Презентация разв.среда и речь\фото среда\DSCN0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14356"/>
            <a:ext cx="2879999" cy="2160000"/>
          </a:xfrm>
          <a:prstGeom prst="rect">
            <a:avLst/>
          </a:prstGeom>
          <a:noFill/>
        </p:spPr>
      </p:pic>
      <p:pic>
        <p:nvPicPr>
          <p:cNvPr id="10243" name="Picture 3" descr="D:\Контрольные другим\Никулова\2017\Презентация разв.среда и речь\фото среда\DSCN0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714356"/>
            <a:ext cx="2879999" cy="2160000"/>
          </a:xfrm>
          <a:prstGeom prst="rect">
            <a:avLst/>
          </a:prstGeom>
          <a:noFill/>
        </p:spPr>
      </p:pic>
      <p:pic>
        <p:nvPicPr>
          <p:cNvPr id="10244" name="Picture 4" descr="D:\Контрольные другим\Никулова\2017\Презентация разв.среда и речь\фото среда\DSCN0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000" y="714356"/>
            <a:ext cx="2880000" cy="2160000"/>
          </a:xfrm>
          <a:prstGeom prst="rect">
            <a:avLst/>
          </a:prstGeom>
          <a:noFill/>
        </p:spPr>
      </p:pic>
      <p:pic>
        <p:nvPicPr>
          <p:cNvPr id="10245" name="Picture 5" descr="D:\Контрольные другим\Никулова\2017\Презентация разв.среда и речь\фото среда\DSCN0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2880000" cy="2160000"/>
          </a:xfrm>
          <a:prstGeom prst="rect">
            <a:avLst/>
          </a:prstGeom>
          <a:noFill/>
        </p:spPr>
      </p:pic>
      <p:pic>
        <p:nvPicPr>
          <p:cNvPr id="10246" name="Picture 6" descr="D:\Контрольные другим\Никулова\2017\Презентация разв.среда и речь\фото среда\DSCN06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71876"/>
            <a:ext cx="2880000" cy="2160000"/>
          </a:xfrm>
          <a:prstGeom prst="rect">
            <a:avLst/>
          </a:prstGeom>
          <a:noFill/>
        </p:spPr>
      </p:pic>
      <p:pic>
        <p:nvPicPr>
          <p:cNvPr id="10247" name="Picture 7" descr="D:\Контрольные другим\Никулова\2017\Презентация разв.среда и речь\фото среда\DSCN06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5842" y="3500437"/>
            <a:ext cx="2089562" cy="278608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071546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</a:t>
            </a:r>
            <a:b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«Чудо-куб»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Контрольные другим\Никулова\2017\Презентация разв.среда и речь\фото среда\DSCN1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142984"/>
            <a:ext cx="4305296" cy="3228972"/>
          </a:xfrm>
          <a:prstGeom prst="rect">
            <a:avLst/>
          </a:prstGeom>
          <a:noFill/>
        </p:spPr>
      </p:pic>
      <p:pic>
        <p:nvPicPr>
          <p:cNvPr id="11267" name="Picture 3" descr="D:\Контрольные другим\Никулова\2017\Презентация разв.среда и речь\фото среда\DSCN1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500570"/>
            <a:ext cx="2762237" cy="2071678"/>
          </a:xfrm>
          <a:prstGeom prst="rect">
            <a:avLst/>
          </a:prstGeom>
          <a:noFill/>
        </p:spPr>
      </p:pic>
      <p:pic>
        <p:nvPicPr>
          <p:cNvPr id="11268" name="Picture 4" descr="D:\Контрольные другим\Никулова\2017\Презентация разв.среда и речь\фото среда\DSCN1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2400000" cy="1800000"/>
          </a:xfrm>
          <a:prstGeom prst="rect">
            <a:avLst/>
          </a:prstGeom>
          <a:noFill/>
        </p:spPr>
      </p:pic>
      <p:pic>
        <p:nvPicPr>
          <p:cNvPr id="11269" name="Picture 5" descr="D:\Контрольные другим\Никулова\2017\Презентация разв.среда и речь\фото среда\DSCN1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9132"/>
            <a:ext cx="2400000" cy="1800000"/>
          </a:xfrm>
          <a:prstGeom prst="rect">
            <a:avLst/>
          </a:prstGeom>
          <a:noFill/>
        </p:spPr>
      </p:pic>
      <p:pic>
        <p:nvPicPr>
          <p:cNvPr id="11270" name="Picture 6" descr="D:\Контрольные другим\Никулова\2017\Презентация разв.среда и речь\фото среда\DSCN17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4000" y="1928802"/>
            <a:ext cx="2400000" cy="1800000"/>
          </a:xfrm>
          <a:prstGeom prst="rect">
            <a:avLst/>
          </a:prstGeom>
          <a:noFill/>
        </p:spPr>
      </p:pic>
      <p:pic>
        <p:nvPicPr>
          <p:cNvPr id="11271" name="Picture 7" descr="D:\Контрольные другим\Никулова\2017\Презентация разв.среда и речь\фото среда\DSCN1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4000" y="4429132"/>
            <a:ext cx="2400000" cy="180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«Домик веселого язычка»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857232"/>
            <a:ext cx="777240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пособие для артикуляционной гимнастики </a:t>
            </a:r>
          </a:p>
          <a:p>
            <a:pPr algn="ctr"/>
            <a:r>
              <a:rPr lang="ru-RU" sz="2800" i="1" dirty="0" smtClean="0">
                <a:solidFill>
                  <a:schemeClr val="bg1"/>
                </a:solidFill>
              </a:rPr>
              <a:t>и развития органов речи</a:t>
            </a:r>
            <a:endParaRPr lang="ru-RU" sz="2800" i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D:\Контрольные другим\Никулова\2017\Презентация разв.среда и речь\фото среда\DSCN1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3360000" cy="2520000"/>
          </a:xfrm>
          <a:prstGeom prst="rect">
            <a:avLst/>
          </a:prstGeom>
          <a:noFill/>
        </p:spPr>
      </p:pic>
      <p:pic>
        <p:nvPicPr>
          <p:cNvPr id="12291" name="Picture 3" descr="D:\Контрольные другим\Никулова\2017\Презентация разв.среда и речь\фото среда\DSCN1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143248"/>
            <a:ext cx="3359999" cy="2520000"/>
          </a:xfrm>
          <a:prstGeom prst="rect">
            <a:avLst/>
          </a:prstGeom>
          <a:noFill/>
        </p:spPr>
      </p:pic>
      <p:pic>
        <p:nvPicPr>
          <p:cNvPr id="12292" name="Picture 4" descr="D:\Контрольные другим\Никулова\2017\Презентация разв.среда и речь\фото среда\DSCN1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4000" y="4338000"/>
            <a:ext cx="3360000" cy="2520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85794"/>
            <a:ext cx="7772400" cy="5000660"/>
          </a:xfrm>
        </p:spPr>
        <p:txBody>
          <a:bodyPr>
            <a:normAutofit/>
          </a:bodyPr>
          <a:lstStyle/>
          <a:p>
            <a:pPr algn="just"/>
            <a:r>
              <a:rPr lang="ru-RU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Предметная среда должна быть не только развивающая, но и развивающаяся.</a:t>
            </a:r>
          </a:p>
          <a:p>
            <a:pPr algn="just"/>
            <a:endParaRPr lang="ru-RU" sz="1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Предметный мир, окружающий ребенка, необходимо пополнять и обновлять.</a:t>
            </a:r>
          </a:p>
          <a:p>
            <a:pPr algn="just"/>
            <a:endParaRPr lang="ru-RU" sz="1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Только тогда среда способствует формированию речевой, познавательной, творческой активности.</a:t>
            </a: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57166"/>
            <a:ext cx="7772400" cy="65008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graphics.in.ua/cat/PSD.Kindergarten.Poster.Template.01.3508x2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1857364"/>
            <a:ext cx="6929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8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71480"/>
            <a:ext cx="7772400" cy="58579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речевого развития</a:t>
            </a:r>
          </a:p>
          <a:p>
            <a:pPr algn="just"/>
            <a:r>
              <a:rPr lang="ru-RU" i="1" dirty="0" smtClean="0">
                <a:solidFill>
                  <a:schemeClr val="bg1"/>
                </a:solidFill>
              </a:rPr>
              <a:t>     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Согласно ФГОС, образовательная область «Речевое развитие» включает в себя: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Владение речью как средством общения и культуры.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Обогащение активного словаря.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Развитие связной, грамматически правильной диалогической и монологической речи.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Развитие речевого творчества.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Развитие звуковой и интонационной культуры речи, фонематического слуха.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Знакомство с книжной культурой, детской литературой, понимание на слух текстов различных жанров детской литературы.</a:t>
            </a:r>
          </a:p>
          <a:p>
            <a:pPr algn="just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Формирование звуковой аналитико-синтетической активности как предпосылки обучения грамоте.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357166"/>
            <a:ext cx="7772400" cy="6143668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Условия речевого развития детей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Речь педагога.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Методы и приемы руководства развитием разных сторон речи детей  дошкольного возраста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Создание развивающей предметно-пространственной среды.</a:t>
            </a: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42918"/>
            <a:ext cx="7772400" cy="564360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требования к развивающей предметно-пространственной среде в соответствии с ФГОС ДО: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вариативность;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безопасность;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доступность;</a:t>
            </a:r>
          </a:p>
          <a:p>
            <a:pPr algn="just"/>
            <a:r>
              <a:rPr lang="ru-RU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насыщенность.</a:t>
            </a: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43932" cy="790952"/>
          </a:xfrm>
        </p:spPr>
        <p:txBody>
          <a:bodyPr/>
          <a:lstStyle/>
          <a:p>
            <a:pPr algn="ctr"/>
            <a:r>
              <a:rPr lang="ru-RU" sz="4800" i="1" dirty="0" smtClean="0">
                <a:solidFill>
                  <a:schemeClr val="bg1"/>
                </a:solidFill>
              </a:rPr>
              <a:t>Наша группа</a:t>
            </a:r>
            <a:endParaRPr lang="ru-RU" sz="4800" i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8794" y="5429240"/>
            <a:ext cx="4857784" cy="14287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Группа ждет детей всегда,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Здесь они товарищи, здесь они друзья!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Все мы весело живем,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Много интересного здесь мы узнаем!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онтрольные другим\Никулова\2017\Презентация разв.среда и речь\фото среда\DSCN1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14356"/>
            <a:ext cx="6191293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28926" y="5214950"/>
            <a:ext cx="3643338" cy="16430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Наш природный уголок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Понять нам многое помог.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Времена года изучаем,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 приметам их узнаем.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онтрольные другим\Никулова\2017\Презентация разв.среда и речь\фото среда\DSCN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928670"/>
            <a:ext cx="3000396" cy="4000528"/>
          </a:xfrm>
          <a:prstGeom prst="rect">
            <a:avLst/>
          </a:prstGeom>
          <a:noFill/>
        </p:spPr>
      </p:pic>
      <p:pic>
        <p:nvPicPr>
          <p:cNvPr id="2051" name="Picture 3" descr="D:\Контрольные другим\Никулова\2017\Презентация разв.среда и речь\фото среда\DSCN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2928958" cy="3905277"/>
          </a:xfrm>
          <a:prstGeom prst="rect">
            <a:avLst/>
          </a:prstGeom>
          <a:noFill/>
        </p:spPr>
      </p:pic>
      <p:pic>
        <p:nvPicPr>
          <p:cNvPr id="2052" name="Picture 4" descr="D:\Контрольные другим\Никулова\2017\Презентация разв.среда и речь\фото среда\DSCN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42" y="785794"/>
            <a:ext cx="2928958" cy="390527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60753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86380" y="6358376"/>
            <a:ext cx="2786082" cy="49962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«Парикмахерская»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онтрольные другим\Никулова\2017\Презентация разв.среда и речь\фото среда\IMG_8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3524274" cy="2643206"/>
          </a:xfrm>
          <a:prstGeom prst="rect">
            <a:avLst/>
          </a:prstGeom>
          <a:noFill/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785786" y="6358376"/>
            <a:ext cx="1428760" cy="49962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«Семья»</a:t>
            </a: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 descr="D:\Контрольные другим\Никулова\2017\Презентация разв.среда и речь\фото среда\DSCN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3590916" cy="2693187"/>
          </a:xfrm>
          <a:prstGeom prst="rect">
            <a:avLst/>
          </a:prstGeom>
          <a:noFill/>
        </p:spPr>
      </p:pic>
      <p:pic>
        <p:nvPicPr>
          <p:cNvPr id="3076" name="Picture 4" descr="D:\Контрольные другим\Никулова\2017\Презентация разв.среда и речь\фото среда\IMG_8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480" y="571480"/>
            <a:ext cx="2857520" cy="3810026"/>
          </a:xfrm>
          <a:prstGeom prst="rect">
            <a:avLst/>
          </a:prstGeom>
          <a:noFill/>
        </p:spPr>
      </p:pic>
      <p:pic>
        <p:nvPicPr>
          <p:cNvPr id="3077" name="Picture 5" descr="D:\Контрольные другим\Никулова\2017\Презентация разв.среда и речь\фото среда\DSCN0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643314"/>
            <a:ext cx="3500462" cy="262534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5929330"/>
            <a:ext cx="2857520" cy="5710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«Магазин»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Контрольные другим\Никулова\2017\Презентация разв.среда и речь\фото среда\DSCN05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718" cy="5810290"/>
          </a:xfrm>
          <a:prstGeom prst="rect">
            <a:avLst/>
          </a:prstGeom>
          <a:noFill/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5500694" y="5857892"/>
            <a:ext cx="2857520" cy="57106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«Больница»</a:t>
            </a: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 descr="D:\Контрольные другим\Никулова\2017\Презентация разв.среда и речь\фото среда\DSCN06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458" y="0"/>
            <a:ext cx="4300542" cy="573405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634</Words>
  <Application>Microsoft Office PowerPoint</Application>
  <PresentationFormat>Экран (4:3)</PresentationFormat>
  <Paragraphs>113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   </vt:lpstr>
      <vt:lpstr>Слайд 2</vt:lpstr>
      <vt:lpstr>Слайд 3</vt:lpstr>
      <vt:lpstr>Слайд 4</vt:lpstr>
      <vt:lpstr>Слайд 5</vt:lpstr>
      <vt:lpstr>Наша группа</vt:lpstr>
      <vt:lpstr>Уголок природы</vt:lpstr>
      <vt:lpstr>Уголок сюжетно-ролевых игр</vt:lpstr>
      <vt:lpstr>Слайд 9</vt:lpstr>
      <vt:lpstr>Слайд 10</vt:lpstr>
      <vt:lpstr>Уголок пожарной безопасности</vt:lpstr>
      <vt:lpstr>Уголок познания</vt:lpstr>
      <vt:lpstr>Уголок детского творчества</vt:lpstr>
      <vt:lpstr>Уголок речевой активности</vt:lpstr>
      <vt:lpstr>Здоровьесберегающие технологии</vt:lpstr>
      <vt:lpstr>Слайд 16</vt:lpstr>
      <vt:lpstr>Игры для развития мелкой моторики</vt:lpstr>
      <vt:lpstr>Слайд 18</vt:lpstr>
      <vt:lpstr>Массаж ладошек</vt:lpstr>
      <vt:lpstr>Фонематическая зарядка</vt:lpstr>
      <vt:lpstr>Уголок «Книжкин дом»</vt:lpstr>
      <vt:lpstr>«Вас в сказку добрую зовем»</vt:lpstr>
      <vt:lpstr>Театрализованное развлечение «Айболит»</vt:lpstr>
      <vt:lpstr>Театрально-костюмированный показ сказка «Гуси-лебеди»</vt:lpstr>
      <vt:lpstr>Дидактические игры</vt:lpstr>
      <vt:lpstr>Дидактическое пособие «Чудо-куб»</vt:lpstr>
      <vt:lpstr>«Домик веселого язычка»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 </dc:title>
  <dc:creator>Admin</dc:creator>
  <cp:lastModifiedBy>дом</cp:lastModifiedBy>
  <cp:revision>161</cp:revision>
  <dcterms:created xsi:type="dcterms:W3CDTF">2012-03-22T11:06:02Z</dcterms:created>
  <dcterms:modified xsi:type="dcterms:W3CDTF">2017-12-14T16:00:14Z</dcterms:modified>
</cp:coreProperties>
</file>